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  <p:sldId id="262" r:id="rId7"/>
    <p:sldId id="263" r:id="rId8"/>
    <p:sldId id="267" r:id="rId9"/>
    <p:sldId id="268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672F393-94F0-406F-80A4-96931458DBF2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3802257-BA12-4080-BBF6-9C83DE1AD3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09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6741368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rgbClr val="FF0000"/>
                </a:solidFill>
              </a:rPr>
              <a:t>نماد * </a:t>
            </a:r>
            <a:r>
              <a:rPr lang="fa-IR" sz="3600" dirty="0" smtClean="0"/>
              <a:t>و</a:t>
            </a:r>
            <a:r>
              <a:rPr lang="fa-IR" sz="3600" dirty="0" smtClean="0">
                <a:solidFill>
                  <a:srgbClr val="FF0000"/>
                </a:solidFill>
              </a:rPr>
              <a:t> </a:t>
            </a:r>
            <a:r>
              <a:rPr lang="fa-IR" sz="3600" dirty="0">
                <a:solidFill>
                  <a:srgbClr val="FF0000"/>
                </a:solidFill>
                <a:sym typeface="Wingdings"/>
              </a:rPr>
              <a:t> </a:t>
            </a:r>
            <a:r>
              <a:rPr lang="fa-IR" sz="3600" dirty="0" smtClean="0">
                <a:solidFill>
                  <a:srgbClr val="FF0000"/>
                </a:solidFill>
              </a:rPr>
              <a:t>و </a:t>
            </a:r>
            <a:r>
              <a:rPr lang="fa-IR" sz="3600" dirty="0">
                <a:solidFill>
                  <a:srgbClr val="FF0000"/>
                </a:solidFill>
                <a:sym typeface="Wingdings"/>
              </a:rPr>
              <a:t></a:t>
            </a:r>
            <a:r>
              <a:rPr lang="fa-IR" sz="3600" dirty="0">
                <a:solidFill>
                  <a:prstClr val="black"/>
                </a:solidFill>
                <a:sym typeface="Wingdings"/>
              </a:rPr>
              <a:t> </a:t>
            </a:r>
            <a:r>
              <a:rPr lang="fa-IR" sz="3600" dirty="0" smtClean="0"/>
              <a:t>دارای </a:t>
            </a:r>
            <a:r>
              <a:rPr lang="fa-IR" sz="3600" b="1" dirty="0" smtClean="0">
                <a:solidFill>
                  <a:srgbClr val="FF0000"/>
                </a:solidFill>
              </a:rPr>
              <a:t>وزن بالا در امتیازدهی </a:t>
            </a:r>
            <a:r>
              <a:rPr lang="fa-IR" sz="3600" dirty="0" smtClean="0"/>
              <a:t>سنجه</a:t>
            </a:r>
            <a:endParaRPr lang="fa-IR" sz="3600" dirty="0"/>
          </a:p>
          <a:p>
            <a:pPr algn="r" rtl="1"/>
            <a:r>
              <a:rPr lang="en-US" sz="5400" b="1" dirty="0" smtClean="0">
                <a:solidFill>
                  <a:srgbClr val="0070C0"/>
                </a:solidFill>
              </a:rPr>
              <a:t>*</a:t>
            </a:r>
            <a:r>
              <a:rPr lang="fa-IR" sz="1800" dirty="0" smtClean="0"/>
              <a:t>: </a:t>
            </a:r>
            <a:r>
              <a:rPr lang="fa-IR" sz="1800" dirty="0" smtClean="0"/>
              <a:t>نشان دهنده سنجه های مربوط به </a:t>
            </a:r>
            <a:r>
              <a:rPr lang="fa-IR" sz="2000" dirty="0" smtClean="0">
                <a:solidFill>
                  <a:srgbClr val="0070C0"/>
                </a:solidFill>
              </a:rPr>
              <a:t>ایمنی بیمار با ضریب وزنی 2</a:t>
            </a:r>
          </a:p>
          <a:p>
            <a:pPr algn="r" rtl="1"/>
            <a:endParaRPr lang="fa-IR" dirty="0"/>
          </a:p>
          <a:p>
            <a:pPr algn="r" rtl="1"/>
            <a:r>
              <a:rPr lang="fa-IR" sz="3200" dirty="0">
                <a:solidFill>
                  <a:srgbClr val="0070C0"/>
                </a:solidFill>
                <a:sym typeface="Wingdings"/>
              </a:rPr>
              <a:t></a:t>
            </a:r>
            <a:r>
              <a:rPr lang="fa-IR" sz="2000" dirty="0" smtClean="0"/>
              <a:t>: نشان دهنده انطباق با </a:t>
            </a:r>
            <a:r>
              <a:rPr lang="fa-IR" sz="2000" dirty="0" smtClean="0">
                <a:solidFill>
                  <a:srgbClr val="0070C0"/>
                </a:solidFill>
              </a:rPr>
              <a:t>موازین شرع مقدس </a:t>
            </a:r>
            <a:r>
              <a:rPr lang="fa-IR" sz="2000" dirty="0" smtClean="0"/>
              <a:t>با </a:t>
            </a:r>
            <a:r>
              <a:rPr lang="fa-IR" sz="2000" dirty="0" smtClean="0">
                <a:solidFill>
                  <a:srgbClr val="0070C0"/>
                </a:solidFill>
              </a:rPr>
              <a:t>ضریب </a:t>
            </a:r>
            <a:r>
              <a:rPr lang="fa-IR" sz="2000" b="1" dirty="0" smtClean="0">
                <a:solidFill>
                  <a:srgbClr val="0070C0"/>
                </a:solidFill>
              </a:rPr>
              <a:t>وزنی 2</a:t>
            </a:r>
          </a:p>
          <a:p>
            <a:pPr algn="r" rtl="1"/>
            <a:endParaRPr lang="fa-IR" dirty="0"/>
          </a:p>
          <a:p>
            <a:pPr algn="r" rtl="1"/>
            <a:r>
              <a:rPr lang="fa-IR" sz="2800" dirty="0" smtClean="0">
                <a:solidFill>
                  <a:srgbClr val="0070C0"/>
                </a:solidFill>
                <a:sym typeface="Wingdings"/>
              </a:rPr>
              <a:t></a:t>
            </a:r>
            <a:r>
              <a:rPr lang="fa-IR" dirty="0" smtClean="0"/>
              <a:t>:نشان دهنده سنجه مربوط به </a:t>
            </a:r>
            <a:r>
              <a:rPr lang="fa-IR" dirty="0" smtClean="0">
                <a:solidFill>
                  <a:srgbClr val="0070C0"/>
                </a:solidFill>
              </a:rPr>
              <a:t>مدیریت خطر </a:t>
            </a:r>
            <a:r>
              <a:rPr lang="fa-IR" dirty="0" smtClean="0">
                <a:solidFill>
                  <a:srgbClr val="0070C0"/>
                </a:solidFill>
              </a:rPr>
              <a:t>حوادث </a:t>
            </a:r>
            <a:r>
              <a:rPr lang="fa-IR" dirty="0" smtClean="0">
                <a:solidFill>
                  <a:srgbClr val="0070C0"/>
                </a:solidFill>
              </a:rPr>
              <a:t>و بلایا </a:t>
            </a:r>
            <a:r>
              <a:rPr lang="fa-IR" dirty="0" smtClean="0"/>
              <a:t>با </a:t>
            </a:r>
            <a:r>
              <a:rPr lang="fa-IR" b="1" dirty="0" smtClean="0">
                <a:solidFill>
                  <a:srgbClr val="0070C0"/>
                </a:solidFill>
              </a:rPr>
              <a:t>ضریب وزنی 2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040"/>
            <a:ext cx="9144000" cy="3068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347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8640"/>
            <a:ext cx="8363272" cy="5937523"/>
          </a:xfrm>
        </p:spPr>
        <p:txBody>
          <a:bodyPr/>
          <a:lstStyle/>
          <a:p>
            <a:pPr algn="just" rtl="1"/>
            <a:r>
              <a:rPr lang="fa-IR" dirty="0" smtClean="0"/>
              <a:t>-</a:t>
            </a:r>
            <a:r>
              <a:rPr lang="fa-IR" sz="3600" dirty="0">
                <a:solidFill>
                  <a:srgbClr val="FF0000"/>
                </a:solidFill>
              </a:rPr>
              <a:t>سنجه های با نماد </a:t>
            </a:r>
            <a:r>
              <a:rPr lang="fa-IR" sz="3600" dirty="0">
                <a:solidFill>
                  <a:srgbClr val="FF0000"/>
                </a:solidFill>
                <a:sym typeface="Wingdings"/>
              </a:rPr>
              <a:t></a:t>
            </a:r>
            <a:r>
              <a:rPr lang="fa-IR" sz="3600" dirty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:</a:t>
            </a:r>
            <a:r>
              <a:rPr lang="fa-IR" sz="2400" dirty="0" smtClean="0"/>
              <a:t>مرتبط </a:t>
            </a:r>
            <a:r>
              <a:rPr lang="fa-IR" sz="2400" dirty="0" smtClean="0"/>
              <a:t>با رسالت اصلی مراکز ،شاخص های کلیدی عملکرد، بیمار محور بودن، نتیجه محور و مبتنی بر شواهد بودن </a:t>
            </a:r>
            <a:r>
              <a:rPr lang="fa-IR" sz="2400" b="1" dirty="0" smtClean="0">
                <a:solidFill>
                  <a:srgbClr val="FF0000"/>
                </a:solidFill>
              </a:rPr>
              <a:t>نشان دهنده استفاده از خرد جمعی </a:t>
            </a:r>
            <a:r>
              <a:rPr lang="fa-IR" sz="2400" b="1" dirty="0" smtClean="0">
                <a:solidFill>
                  <a:srgbClr val="FF0000"/>
                </a:solidFill>
              </a:rPr>
              <a:t>است</a:t>
            </a:r>
            <a:r>
              <a:rPr lang="fa-IR" sz="2400" dirty="0" smtClean="0"/>
              <a:t> </a:t>
            </a:r>
            <a:r>
              <a:rPr lang="fa-IR" sz="2400" dirty="0" smtClean="0"/>
              <a:t>و دارای وزن </a:t>
            </a:r>
            <a:r>
              <a:rPr lang="fa-IR" sz="2400" dirty="0"/>
              <a:t>م</a:t>
            </a:r>
            <a:r>
              <a:rPr lang="fa-IR" sz="2400" dirty="0" smtClean="0"/>
              <a:t>توسط </a:t>
            </a:r>
            <a:r>
              <a:rPr lang="fa-IR" sz="2400" dirty="0" smtClean="0"/>
              <a:t>با ضریب </a:t>
            </a:r>
            <a:r>
              <a:rPr lang="fa-IR" sz="2400" b="1" dirty="0" smtClean="0">
                <a:solidFill>
                  <a:srgbClr val="FF0000"/>
                </a:solidFill>
              </a:rPr>
              <a:t>1.5</a:t>
            </a:r>
            <a:r>
              <a:rPr lang="fa-IR" sz="2400" dirty="0" smtClean="0"/>
              <a:t> می باشد</a:t>
            </a:r>
            <a:endParaRPr lang="fa-IR" sz="2400" dirty="0"/>
          </a:p>
          <a:p>
            <a:pPr algn="just" rtl="1"/>
            <a:r>
              <a:rPr lang="fa-IR" sz="3600" dirty="0">
                <a:solidFill>
                  <a:srgbClr val="FF0000"/>
                </a:solidFill>
              </a:rPr>
              <a:t>-سنجه های با نماد </a:t>
            </a:r>
            <a:r>
              <a:rPr lang="fa-IR" sz="3600" dirty="0">
                <a:solidFill>
                  <a:srgbClr val="FF0000"/>
                </a:solidFill>
                <a:sym typeface="Wingdings"/>
              </a:rPr>
              <a:t></a:t>
            </a:r>
            <a:r>
              <a:rPr lang="fa-IR" sz="2400" dirty="0" smtClean="0"/>
              <a:t>:برخی سنجه های مربوط به ایمنی بیمار با ضریب وزنی </a:t>
            </a:r>
            <a:r>
              <a:rPr lang="fa-IR" sz="2400" dirty="0" smtClean="0">
                <a:solidFill>
                  <a:srgbClr val="FF0000"/>
                </a:solidFill>
              </a:rPr>
              <a:t>1.5</a:t>
            </a:r>
          </a:p>
          <a:p>
            <a:pPr algn="just" rtl="1"/>
            <a:endParaRPr lang="fa-IR" sz="2400" dirty="0"/>
          </a:p>
          <a:p>
            <a:pPr algn="just" rtl="1"/>
            <a:r>
              <a:rPr lang="fa-IR" sz="2400" dirty="0" smtClean="0"/>
              <a:t>-سایر سنجه ها: وزن عادی و ضریب </a:t>
            </a:r>
            <a:r>
              <a:rPr lang="fa-IR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077072"/>
            <a:ext cx="5904656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7608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17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pPr marL="0" indent="0" algn="r" rtl="1">
              <a:buNone/>
            </a:pPr>
            <a:endParaRPr lang="fa-IR" dirty="0"/>
          </a:p>
          <a:p>
            <a:pPr marL="0" indent="0" algn="ctr" rtl="1">
              <a:buNone/>
            </a:pPr>
            <a:r>
              <a:rPr lang="fa-IR" sz="2800" b="1" dirty="0" smtClean="0">
                <a:solidFill>
                  <a:srgbClr val="FF0000"/>
                </a:solidFill>
              </a:rPr>
              <a:t>تفاوت سنجه اعتباربخشی نسل  چهارم و پنجم </a:t>
            </a:r>
          </a:p>
          <a:p>
            <a:pPr marL="0" indent="0" algn="r" rtl="1">
              <a:buNone/>
            </a:pPr>
            <a:endParaRPr lang="fa-IR" dirty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sz="2800" b="1" dirty="0">
                <a:solidFill>
                  <a:srgbClr val="0070C0"/>
                </a:solidFill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</a:rPr>
              <a:t>            تهیه کننده : مینا گلستانی</a:t>
            </a:r>
          </a:p>
          <a:p>
            <a:pPr marL="0" indent="0" algn="r" rtl="1">
              <a:buNone/>
            </a:pPr>
            <a:r>
              <a:rPr lang="fa-IR" sz="4000" b="1" dirty="0">
                <a:solidFill>
                  <a:srgbClr val="0070C0"/>
                </a:solidFill>
              </a:rPr>
              <a:t> </a:t>
            </a:r>
            <a:r>
              <a:rPr lang="fa-IR" sz="4000" b="1" dirty="0" smtClean="0">
                <a:solidFill>
                  <a:srgbClr val="0070C0"/>
                </a:solidFill>
              </a:rPr>
              <a:t>                        </a:t>
            </a:r>
            <a:r>
              <a:rPr lang="fa-IR" sz="1800" b="1" dirty="0" smtClean="0">
                <a:solidFill>
                  <a:srgbClr val="0070C0"/>
                </a:solidFill>
              </a:rPr>
              <a:t>( </a:t>
            </a:r>
            <a:r>
              <a:rPr lang="fa-IR" sz="1800" b="1" dirty="0" smtClean="0">
                <a:solidFill>
                  <a:srgbClr val="0070C0"/>
                </a:solidFill>
              </a:rPr>
              <a:t>مسئول دفتر بهبود کیفیت بیمارستان شهید حسین پور)</a:t>
            </a:r>
            <a:endParaRPr lang="en-US" sz="1800" b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140968"/>
            <a:ext cx="4392488" cy="1999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773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461086"/>
              </p:ext>
            </p:extLst>
          </p:nvPr>
        </p:nvGraphicFramePr>
        <p:xfrm>
          <a:off x="395536" y="1196752"/>
          <a:ext cx="8291512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2878"/>
                <a:gridCol w="2072878"/>
                <a:gridCol w="2911028"/>
                <a:gridCol w="123472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سنجه</a:t>
                      </a:r>
                      <a:r>
                        <a:rPr lang="fa-IR" baseline="0" dirty="0" smtClean="0"/>
                        <a:t> نسل پنجم( سال 1401)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سنجه نسل چهارم (سال 98)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عنوان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ردیف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505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514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/>
                        <a:t>تعداد</a:t>
                      </a:r>
                      <a:r>
                        <a:rPr lang="fa-IR" b="1" baseline="0" dirty="0" smtClean="0"/>
                        <a:t> کل سنجه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212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214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/>
                        <a:t>تعداد کل سنجه سطح یک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208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214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/>
                        <a:t>تعداد کل سنجه سطح دو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85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86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/>
                        <a:t>تعداد کل سنجه سطح سوم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110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110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/>
                        <a:t>تعداد کل استاندارد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b="1" dirty="0" smtClean="0"/>
                        <a:t>تعداد محور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دارد که مشتمل بر 17 سنجه(علاوه بر 505 سنجه) و ملاک امتیازدهی بیمارستانهای تک تخصصی روان می باش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b="1" dirty="0" smtClean="0"/>
                        <a:t>نداشت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بسته اختصاصی سنجه های روانپزشکی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3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/>
          <a:lstStyle/>
          <a:p>
            <a:pPr algn="r" rtl="1"/>
            <a:r>
              <a:rPr lang="fa-IR" sz="2000" dirty="0" smtClean="0">
                <a:solidFill>
                  <a:srgbClr val="FF0000"/>
                </a:solidFill>
              </a:rPr>
              <a:t>سنجه های سطح یک:</a:t>
            </a:r>
          </a:p>
          <a:p>
            <a:pPr algn="r" rtl="1"/>
            <a:r>
              <a:rPr lang="fa-IR" sz="2800" b="1" dirty="0" smtClean="0"/>
              <a:t>اهمیت، حساسیت و امکان تحقق بالا و در حدود انتظارات اولیه و پایه فعالیت هر بیمارستان</a:t>
            </a:r>
          </a:p>
          <a:p>
            <a:pPr algn="r" rtl="1"/>
            <a:endParaRPr lang="fa-IR" sz="2800" b="1" dirty="0"/>
          </a:p>
          <a:p>
            <a:pPr algn="r" rtl="1"/>
            <a:r>
              <a:rPr lang="fa-IR" sz="2000" b="1" dirty="0">
                <a:solidFill>
                  <a:srgbClr val="FF0000"/>
                </a:solidFill>
              </a:rPr>
              <a:t>سنجه های سطح دو:</a:t>
            </a:r>
          </a:p>
          <a:p>
            <a:pPr algn="r" rtl="1"/>
            <a:r>
              <a:rPr lang="fa-IR" sz="2800" b="1" dirty="0" smtClean="0"/>
              <a:t>امکان تحقق متوسط و در حدود </a:t>
            </a:r>
            <a:r>
              <a:rPr lang="fa-IR" sz="2800" b="1" dirty="0"/>
              <a:t>انتظارات وضعیت فعلی </a:t>
            </a:r>
            <a:r>
              <a:rPr lang="fa-IR" sz="2800" b="1" dirty="0" smtClean="0"/>
              <a:t>بیمارستان</a:t>
            </a:r>
          </a:p>
          <a:p>
            <a:pPr algn="r" rtl="1"/>
            <a:endParaRPr lang="fa-IR" sz="2800" b="1" dirty="0" smtClean="0"/>
          </a:p>
          <a:p>
            <a:pPr algn="r" rtl="1"/>
            <a:r>
              <a:rPr lang="fa-IR" sz="2000" b="1" dirty="0">
                <a:solidFill>
                  <a:srgbClr val="FF0000"/>
                </a:solidFill>
              </a:rPr>
              <a:t>سنجه های سطح سه</a:t>
            </a:r>
            <a:r>
              <a:rPr lang="fa-IR" sz="2000" b="1" dirty="0" smtClean="0">
                <a:solidFill>
                  <a:srgbClr val="FF0000"/>
                </a:solidFill>
              </a:rPr>
              <a:t>:</a:t>
            </a:r>
          </a:p>
          <a:p>
            <a:pPr algn="r" rtl="1"/>
            <a:r>
              <a:rPr lang="fa-IR" sz="2800" b="1" dirty="0"/>
              <a:t>امکان تحقق آنها پایین تر و فراتر از حدود انتظارات نسبت به وضعیت فعلی بیمارستان می باشد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4510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pPr algn="r" rtl="1"/>
            <a:r>
              <a:rPr lang="fa-IR" sz="5400" b="1" dirty="0" smtClean="0">
                <a:solidFill>
                  <a:schemeClr val="tx2"/>
                </a:solidFill>
              </a:rPr>
              <a:t>19 محور</a:t>
            </a:r>
            <a:r>
              <a:rPr lang="fa-IR" sz="2000" b="1" dirty="0">
                <a:solidFill>
                  <a:schemeClr val="tx2"/>
                </a:solidFill>
              </a:rPr>
              <a:t>(</a:t>
            </a:r>
            <a:r>
              <a:rPr lang="fa-IR" sz="2800" b="1" dirty="0">
                <a:solidFill>
                  <a:schemeClr val="tx2"/>
                </a:solidFill>
              </a:rPr>
              <a:t>مانند</a:t>
            </a:r>
            <a:r>
              <a:rPr lang="fa-IR" sz="2800" b="1" dirty="0" smtClean="0">
                <a:solidFill>
                  <a:schemeClr val="tx2"/>
                </a:solidFill>
              </a:rPr>
              <a:t> سنجه </a:t>
            </a:r>
            <a:r>
              <a:rPr lang="fa-IR" sz="2800" b="1" dirty="0">
                <a:solidFill>
                  <a:schemeClr val="tx2"/>
                </a:solidFill>
              </a:rPr>
              <a:t>نسل 4):</a:t>
            </a:r>
          </a:p>
          <a:p>
            <a:pPr algn="r" rtl="1"/>
            <a:r>
              <a:rPr lang="fa-IR" sz="2000" dirty="0" smtClean="0">
                <a:solidFill>
                  <a:srgbClr val="FF0000"/>
                </a:solidFill>
              </a:rPr>
              <a:t>7 محور رهبری و مدیریت شامل</a:t>
            </a:r>
            <a:r>
              <a:rPr lang="fa-IR" dirty="0" smtClean="0"/>
              <a:t>:</a:t>
            </a:r>
          </a:p>
          <a:p>
            <a:pPr algn="r" rtl="1"/>
            <a:r>
              <a:rPr lang="fa-IR" dirty="0" smtClean="0"/>
              <a:t>-</a:t>
            </a:r>
            <a:r>
              <a:rPr lang="fa-IR" sz="2000" dirty="0" smtClean="0"/>
              <a:t>رهبری و مدیریت کیفیت</a:t>
            </a:r>
          </a:p>
          <a:p>
            <a:pPr algn="r" rtl="1"/>
            <a:r>
              <a:rPr lang="fa-IR" sz="2000" dirty="0" smtClean="0"/>
              <a:t>-مدیریت خطر حوادث و بلایا</a:t>
            </a:r>
          </a:p>
          <a:p>
            <a:pPr algn="r" rtl="1"/>
            <a:r>
              <a:rPr lang="fa-IR" sz="2000" dirty="0" smtClean="0"/>
              <a:t>-مدیریت منابع انسانی و سلامت حرفه ای</a:t>
            </a:r>
          </a:p>
          <a:p>
            <a:pPr algn="r" rtl="1"/>
            <a:r>
              <a:rPr lang="fa-IR" sz="2000" dirty="0" smtClean="0"/>
              <a:t>-فناوری و مدیریت اطلاعات سلامت</a:t>
            </a:r>
          </a:p>
          <a:p>
            <a:pPr algn="r" rtl="1"/>
            <a:r>
              <a:rPr lang="fa-IR" sz="2000" dirty="0" smtClean="0"/>
              <a:t>-بهداشت محیط</a:t>
            </a:r>
          </a:p>
          <a:p>
            <a:pPr algn="r" rtl="1"/>
            <a:r>
              <a:rPr lang="fa-IR" sz="2000" dirty="0" smtClean="0"/>
              <a:t>-مدیریت تجهیزات پزشکی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5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8219256" cy="5649491"/>
          </a:xfrm>
        </p:spPr>
        <p:txBody>
          <a:bodyPr>
            <a:normAutofit/>
          </a:bodyPr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</a:rPr>
              <a:t>10 محور مراقبت و درمان شامل:</a:t>
            </a:r>
          </a:p>
          <a:p>
            <a:pPr algn="r" rtl="1"/>
            <a:r>
              <a:rPr lang="fa-IR" b="1" dirty="0" smtClean="0">
                <a:solidFill>
                  <a:schemeClr val="tx2"/>
                </a:solidFill>
              </a:rPr>
              <a:t>-</a:t>
            </a:r>
            <a:r>
              <a:rPr lang="fa-IR" sz="2400" b="1" dirty="0" smtClean="0"/>
              <a:t>مراقبت </a:t>
            </a:r>
            <a:r>
              <a:rPr lang="fa-IR" sz="2400" b="1" dirty="0"/>
              <a:t>عمومی بالینی</a:t>
            </a:r>
          </a:p>
          <a:p>
            <a:pPr algn="r" rtl="1"/>
            <a:r>
              <a:rPr lang="fa-IR" sz="2400" b="1" dirty="0" smtClean="0"/>
              <a:t>-مراقبت حاد اورژانس</a:t>
            </a:r>
          </a:p>
          <a:p>
            <a:pPr algn="r" rtl="1"/>
            <a:r>
              <a:rPr lang="fa-IR" sz="2400" b="1" dirty="0" smtClean="0"/>
              <a:t>-مراقبت جراحی و بیهوشی</a:t>
            </a:r>
          </a:p>
          <a:p>
            <a:pPr algn="r" rtl="1"/>
            <a:r>
              <a:rPr lang="fa-IR" sz="2400" b="1" dirty="0" smtClean="0"/>
              <a:t>-مراقبت مادر و نوزاد</a:t>
            </a:r>
          </a:p>
          <a:p>
            <a:pPr algn="r" rtl="1"/>
            <a:r>
              <a:rPr lang="fa-IR" sz="2400" b="1" dirty="0" smtClean="0"/>
              <a:t>-پیشگیری و کنترل عفونت</a:t>
            </a:r>
          </a:p>
          <a:p>
            <a:pPr algn="r" rtl="1"/>
            <a:r>
              <a:rPr lang="fa-IR" sz="2400" b="1" dirty="0" smtClean="0"/>
              <a:t>-مدیریت دارویی</a:t>
            </a:r>
          </a:p>
          <a:p>
            <a:pPr algn="r" rtl="1"/>
            <a:r>
              <a:rPr lang="fa-IR" sz="2400" b="1" dirty="0" smtClean="0"/>
              <a:t>-خدمات تصویر برداری</a:t>
            </a:r>
          </a:p>
          <a:p>
            <a:pPr algn="r" rtl="1"/>
            <a:r>
              <a:rPr lang="fa-IR" sz="2400" b="1" dirty="0" smtClean="0"/>
              <a:t>-خدمات آزمایشگاه</a:t>
            </a:r>
          </a:p>
          <a:p>
            <a:pPr algn="r" rtl="1"/>
            <a:r>
              <a:rPr lang="fa-IR" sz="2400" b="1" dirty="0" smtClean="0"/>
              <a:t>-طب انتقال خون</a:t>
            </a:r>
          </a:p>
          <a:p>
            <a:pPr algn="r" rtl="1"/>
            <a:r>
              <a:rPr lang="fa-IR" sz="2400" b="1" dirty="0" smtClean="0"/>
              <a:t>-خدمات سرپایی</a:t>
            </a:r>
          </a:p>
        </p:txBody>
      </p:sp>
    </p:spTree>
    <p:extLst>
      <p:ext uri="{BB962C8B-B14F-4D97-AF65-F5344CB8AC3E}">
        <p14:creationId xmlns:p14="http://schemas.microsoft.com/office/powerpoint/2010/main" val="2191508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pPr algn="r" rtl="1"/>
            <a:r>
              <a:rPr lang="fa-IR" sz="2400" b="1" dirty="0" smtClean="0">
                <a:solidFill>
                  <a:srgbClr val="FF0000"/>
                </a:solidFill>
              </a:rPr>
              <a:t>2محور </a:t>
            </a:r>
            <a:r>
              <a:rPr lang="fa-IR" sz="2400" b="1" dirty="0" smtClean="0">
                <a:solidFill>
                  <a:srgbClr val="FF0000"/>
                </a:solidFill>
              </a:rPr>
              <a:t>حمایت از گیرنده خدمت:</a:t>
            </a:r>
          </a:p>
          <a:p>
            <a:pPr algn="r" rtl="1"/>
            <a:r>
              <a:rPr lang="fa-IR" b="1" dirty="0" smtClean="0"/>
              <a:t>-</a:t>
            </a:r>
            <a:r>
              <a:rPr lang="fa-IR" sz="2000" b="1" dirty="0" smtClean="0"/>
              <a:t>تامین تسهیلات برای گیرنده خدمت</a:t>
            </a:r>
          </a:p>
          <a:p>
            <a:pPr algn="r" rtl="1"/>
            <a:r>
              <a:rPr lang="fa-IR" sz="2000" b="1" dirty="0" smtClean="0"/>
              <a:t>-احترام به حقوق گیرنده خدمت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6984776" cy="310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04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solidFill>
                  <a:srgbClr val="FF0000"/>
                </a:solidFill>
              </a:rPr>
              <a:t>*محور الف- 1-4-8 به سنجه اضافه گردید*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632628"/>
          </a:xfrm>
        </p:spPr>
        <p:txBody>
          <a:bodyPr>
            <a:normAutofit/>
          </a:bodyPr>
          <a:lstStyle/>
          <a:p>
            <a:pPr algn="just" rtl="1"/>
            <a:r>
              <a:rPr lang="fa-IR" sz="2000" dirty="0" smtClean="0"/>
              <a:t>تصمیمات و اقدامات تیم رهبری و مدیریت نشانگر اهتمام و نظارت بر حسن اجرای </a:t>
            </a:r>
            <a:r>
              <a:rPr lang="fa-IR" sz="2000" b="1" dirty="0" smtClean="0">
                <a:solidFill>
                  <a:schemeClr val="tx2"/>
                </a:solidFill>
              </a:rPr>
              <a:t>قانون </a:t>
            </a:r>
            <a:r>
              <a:rPr lang="fa-IR" sz="2000" b="1" dirty="0" smtClean="0">
                <a:solidFill>
                  <a:srgbClr val="FF0000"/>
                </a:solidFill>
              </a:rPr>
              <a:t>انطباق امور اداری </a:t>
            </a:r>
            <a:r>
              <a:rPr lang="fa-IR" sz="2000" dirty="0" smtClean="0">
                <a:solidFill>
                  <a:srgbClr val="FF0000"/>
                </a:solidFill>
              </a:rPr>
              <a:t>و فنی</a:t>
            </a:r>
            <a:r>
              <a:rPr lang="fa-IR" sz="2000" dirty="0" smtClean="0"/>
              <a:t> با </a:t>
            </a:r>
            <a:r>
              <a:rPr lang="fa-IR" sz="2000" dirty="0" smtClean="0">
                <a:solidFill>
                  <a:srgbClr val="FF0000"/>
                </a:solidFill>
              </a:rPr>
              <a:t>موازین </a:t>
            </a:r>
            <a:r>
              <a:rPr lang="fa-IR" sz="2000" b="1" dirty="0" smtClean="0">
                <a:solidFill>
                  <a:srgbClr val="FF0000"/>
                </a:solidFill>
              </a:rPr>
              <a:t>شرع مقدس </a:t>
            </a:r>
            <a:r>
              <a:rPr lang="fa-IR" sz="2000" dirty="0" smtClean="0"/>
              <a:t>در بیمارستان می باشد</a:t>
            </a:r>
          </a:p>
          <a:p>
            <a:pPr algn="just" rtl="1"/>
            <a:r>
              <a:rPr lang="fa-IR" sz="2000" dirty="0" smtClean="0"/>
              <a:t>-آگاه بودن تیم رهبری و مدیریت از قانون انطباق امور اداری و فنی موسسات و شرح وظایف محوله</a:t>
            </a:r>
          </a:p>
          <a:p>
            <a:pPr algn="just" rtl="1"/>
            <a:r>
              <a:rPr lang="fa-IR" sz="2000" dirty="0" smtClean="0"/>
              <a:t>-برنامه ریزی و انجام اقدامات مناسب جهت برطرف کردن مشکلات اجرای قانون و ایجای فضای مناسب جهت اجرا</a:t>
            </a:r>
          </a:p>
          <a:p>
            <a:pPr algn="just" rtl="1"/>
            <a:r>
              <a:rPr lang="fa-IR" sz="2000" dirty="0" smtClean="0"/>
              <a:t>-آگاهی کلیه کارکنان نسبت به قانون فوق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850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34082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0000"/>
                </a:solidFill>
              </a:rPr>
              <a:t>اضافه شدن </a:t>
            </a:r>
            <a:r>
              <a:rPr lang="fa-IR" dirty="0" smtClean="0">
                <a:solidFill>
                  <a:srgbClr val="0070C0"/>
                </a:solidFill>
              </a:rPr>
              <a:t>نمادهای</a:t>
            </a:r>
            <a:r>
              <a:rPr lang="fa-IR" dirty="0" smtClean="0">
                <a:solidFill>
                  <a:srgbClr val="FF0000"/>
                </a:solidFill>
              </a:rPr>
              <a:t> زیربر حسب وزن سنجه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mina&amp;kevan\Desktop\PhotoGrid_Plus_16507058756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08720"/>
            <a:ext cx="91440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625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180</TotalTime>
  <Words>494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*محور الف- 1-4-8 به سنجه اضافه گردید*</vt:lpstr>
      <vt:lpstr>اضافه شدن نمادهای زیربر حسب وزن سنجه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mina&amp;kevan</dc:creator>
  <cp:lastModifiedBy>mina&amp;kevan</cp:lastModifiedBy>
  <cp:revision>33</cp:revision>
  <dcterms:created xsi:type="dcterms:W3CDTF">2022-04-23T07:27:37Z</dcterms:created>
  <dcterms:modified xsi:type="dcterms:W3CDTF">2022-04-23T18:27:23Z</dcterms:modified>
</cp:coreProperties>
</file>